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1" r:id="rId2"/>
  </p:sldMasterIdLst>
  <p:notesMasterIdLst>
    <p:notesMasterId r:id="rId28"/>
  </p:notesMasterIdLst>
  <p:handoutMasterIdLst>
    <p:handoutMasterId r:id="rId29"/>
  </p:handoutMasterIdLst>
  <p:sldIdLst>
    <p:sldId id="256" r:id="rId3"/>
    <p:sldId id="257" r:id="rId4"/>
    <p:sldId id="292" r:id="rId5"/>
    <p:sldId id="293" r:id="rId6"/>
    <p:sldId id="294" r:id="rId7"/>
    <p:sldId id="322" r:id="rId8"/>
    <p:sldId id="296" r:id="rId9"/>
    <p:sldId id="298" r:id="rId10"/>
    <p:sldId id="325" r:id="rId11"/>
    <p:sldId id="297" r:id="rId12"/>
    <p:sldId id="301" r:id="rId13"/>
    <p:sldId id="323" r:id="rId14"/>
    <p:sldId id="302" r:id="rId15"/>
    <p:sldId id="303" r:id="rId16"/>
    <p:sldId id="309" r:id="rId17"/>
    <p:sldId id="310" r:id="rId18"/>
    <p:sldId id="311" r:id="rId19"/>
    <p:sldId id="313" r:id="rId20"/>
    <p:sldId id="314" r:id="rId21"/>
    <p:sldId id="315" r:id="rId22"/>
    <p:sldId id="316" r:id="rId23"/>
    <p:sldId id="317" r:id="rId24"/>
    <p:sldId id="326" r:id="rId25"/>
    <p:sldId id="318" r:id="rId26"/>
    <p:sldId id="266" r:id="rId2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66"/>
    <a:srgbClr val="0066FF"/>
    <a:srgbClr val="99CCFF"/>
    <a:srgbClr val="CCECFF"/>
    <a:srgbClr val="3399FF"/>
    <a:srgbClr val="0000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6509" autoAdjust="0"/>
  </p:normalViewPr>
  <p:slideViewPr>
    <p:cSldViewPr snapToObjects="1">
      <p:cViewPr varScale="1">
        <p:scale>
          <a:sx n="61" d="100"/>
          <a:sy n="61" d="100"/>
        </p:scale>
        <p:origin x="-1404" y="-7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1" d="100"/>
          <a:sy n="61" d="100"/>
        </p:scale>
        <p:origin x="-246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FB1A5-3CE5-44A7-872E-0C36CA24B2E1}" type="datetimeFigureOut">
              <a:rPr lang="zh-CN" altLang="en-US" smtClean="0"/>
              <a:t>2014/3/6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75842-F312-4579-A613-98D03F449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02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4.png>
</file>

<file path=ppt/media/image15.png>
</file>

<file path=ppt/media/image2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4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F947-D9E4-482C-BBB5-210C1A3C090F}" type="datetimeFigureOut">
              <a:rPr lang="zh-CN" altLang="en-US" smtClean="0"/>
              <a:t>2014/3/6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0542A-E28C-44E1-AC71-E78ACC535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43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说明为什么要使用层次分析法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506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628775"/>
            <a:ext cx="7772400" cy="1035050"/>
          </a:xfrm>
        </p:spPr>
        <p:txBody>
          <a:bodyPr/>
          <a:lstStyle>
            <a:lvl1pPr algn="r">
              <a:defRPr sz="4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68538" y="2781300"/>
            <a:ext cx="6400800" cy="1055688"/>
          </a:xfrm>
        </p:spPr>
        <p:txBody>
          <a:bodyPr/>
          <a:lstStyle>
            <a:lvl1pPr marL="0" indent="0" algn="r">
              <a:buFontTx/>
              <a:buNone/>
              <a:defRPr sz="3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单击此处编辑母版副标题样式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6FF0D5C-548C-45A5-B5E5-B87E947A4006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0AE0-27D2-4A83-BAFD-18165C54421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9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EB4C48-268C-4A99-B5A9-E8988A8A860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92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147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92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5969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8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616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8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96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4888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CE74A99-67E5-4B6E-B90D-3FC0B6A9B61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81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767910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737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5259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80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A3A86E9-9077-4A73-9D11-A0135C80F3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03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279C29F-04DF-4B32-9BCF-BBBC87B5AD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482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178358-3B10-471B-8435-6CB1478DF02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89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B4A52DF-F3A2-45CA-9264-37D387B7E33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12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B4060C-0F8C-49C5-AB0F-9295189CFF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37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B2ED78F-86B1-4C03-B2BA-8EC59C5DDE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48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12CC169-E36F-4823-8DE4-1F6FE73644A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2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C3E56EB-0A51-494F-A3F4-B0024C17BE0C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1030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700" y="274638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8900" y="2632075"/>
            <a:ext cx="489585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pic>
        <p:nvPicPr>
          <p:cNvPr id="3075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695575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Rectangle 4"/>
          <p:cNvSpPr>
            <a:spLocks noChangeArrowheads="1"/>
          </p:cNvSpPr>
          <p:nvPr userDrawn="1"/>
        </p:nvSpPr>
        <p:spPr bwMode="auto">
          <a:xfrm>
            <a:off x="0" y="5589588"/>
            <a:ext cx="9144000" cy="1266825"/>
          </a:xfrm>
          <a:prstGeom prst="rect">
            <a:avLst/>
          </a:prstGeom>
          <a:gradFill rotWithShape="0">
            <a:gsLst>
              <a:gs pos="0">
                <a:schemeClr val="bg1">
                  <a:alpha val="64000"/>
                </a:schemeClr>
              </a:gs>
              <a:gs pos="100000">
                <a:srgbClr val="0066FF">
                  <a:alpha val="84999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1.bin"/><Relationship Id="rId4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6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0.emf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emf"/><Relationship Id="rId4" Type="http://schemas.openxmlformats.org/officeDocument/2006/relationships/notesSlide" Target="../notesSlides/notesSlide2.xml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emf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tags" Target="../tags/tag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800" y="2249934"/>
            <a:ext cx="6336704" cy="1035050"/>
          </a:xfrm>
        </p:spPr>
        <p:txBody>
          <a:bodyPr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面向视力残疾人的</a:t>
            </a:r>
            <a: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  <a:t/>
            </a:r>
            <a:b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</a:br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室内导航系统的研究与实现</a:t>
            </a:r>
            <a:endParaRPr lang="zh-CN" altLang="en-US" dirty="0">
              <a:solidFill>
                <a:schemeClr val="tx1"/>
              </a:solidFill>
              <a:ea typeface="黑体" pitchFamily="49" charset="-122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20072" y="4365030"/>
            <a:ext cx="3090813" cy="792162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  答辩人：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侍</a:t>
            </a:r>
            <a:r>
              <a:rPr lang="zh-CN" altLang="en-US" sz="2800" dirty="0">
                <a:solidFill>
                  <a:schemeClr val="tx1"/>
                </a:solidFill>
                <a:ea typeface="华文行楷" pitchFamily="2" charset="-122"/>
              </a:rPr>
              <a:t>路登</a:t>
            </a:r>
          </a:p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指导老师：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宋明黎</a:t>
            </a:r>
            <a:endParaRPr lang="zh-CN" altLang="en-US" sz="2800" dirty="0">
              <a:solidFill>
                <a:schemeClr val="tx1"/>
              </a:solidFill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3"/>
    </mc:Choice>
    <mc:Fallback xmlns="">
      <p:transition spd="slow" advTm="1281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链接建立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从偏爱直线的角度考虑</a:t>
            </a:r>
            <a:endParaRPr lang="en-US" altLang="zh-CN" dirty="0" smtClean="0"/>
          </a:p>
          <a:p>
            <a:pPr lvl="1"/>
            <a:r>
              <a:rPr lang="zh-CN" altLang="en-US" dirty="0"/>
              <a:t>从偏爱直角的角度</a:t>
            </a:r>
            <a:r>
              <a:rPr lang="zh-CN" altLang="en-US" dirty="0" smtClean="0"/>
              <a:t>考虑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去除冗余链接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798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669"/>
    </mc:Choice>
    <mc:Fallback xmlns="">
      <p:transition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335884"/>
              </p:ext>
            </p:extLst>
          </p:nvPr>
        </p:nvGraphicFramePr>
        <p:xfrm>
          <a:off x="827584" y="1628800"/>
          <a:ext cx="7490095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28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628800"/>
                        <a:ext cx="7490095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43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674"/>
    </mc:Choice>
    <mc:Fallback xmlns="">
      <p:transition advTm="867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103317"/>
              </p:ext>
            </p:extLst>
          </p:nvPr>
        </p:nvGraphicFramePr>
        <p:xfrm>
          <a:off x="827480" y="1628800"/>
          <a:ext cx="7488936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7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480" y="1628800"/>
                        <a:ext cx="7488936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742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45"/>
    </mc:Choice>
    <mc:Fallback xmlns="">
      <p:transition advTm="1945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影响视力残疾人室内出行的</a:t>
            </a:r>
            <a:r>
              <a:rPr lang="en-US" altLang="zh-CN" dirty="0" smtClean="0"/>
              <a:t>6</a:t>
            </a:r>
            <a:r>
              <a:rPr lang="zh-CN" altLang="en-US" dirty="0" smtClean="0"/>
              <a:t>个主要因素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链接沿墙距离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链接自由距离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链接中的非直角弯数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链接中的楼梯数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链接中的电梯数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05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580">
        <p:fade/>
      </p:transition>
    </mc:Choice>
    <mc:Fallback xmlns="">
      <p:transition spd="med" advTm="225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使用层次分析法确定各因素权值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423251"/>
              </p:ext>
            </p:extLst>
          </p:nvPr>
        </p:nvGraphicFramePr>
        <p:xfrm>
          <a:off x="1771551" y="2176463"/>
          <a:ext cx="5392737" cy="348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2" name="Visio" r:id="rId5" imgW="5392522" imgH="3484746" progId="Visio.Drawing.11">
                  <p:embed/>
                </p:oleObj>
              </mc:Choice>
              <mc:Fallback>
                <p:oleObj name="Visio" r:id="rId5" imgW="5392522" imgH="3484746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1551" y="2176463"/>
                        <a:ext cx="5392737" cy="3484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4930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477">
        <p:fade/>
      </p:transition>
    </mc:Choice>
    <mc:Fallback xmlns="">
      <p:transition spd="med" advTm="18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路径综合权值计算公式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𝑊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p>
                        <m:e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>
                          <a:latin typeface="Cambria Math"/>
                        </a:rPr>
                        <m:t>0.0754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0.2126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0.0388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zh-C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                            +</m:t>
                      </m:r>
                      <m:r>
                        <a:rPr lang="en-US" altLang="zh-CN" sz="2000">
                          <a:latin typeface="Cambria Math"/>
                        </a:rPr>
                        <m:t>0.1367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4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0.3395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5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0.1970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  <a:blipFill rotWithShape="1">
                <a:blip r:embed="rId3"/>
                <a:stretch>
                  <a:fillRect b="-4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405804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238"/>
    </mc:Choice>
    <mc:Fallback xmlns="">
      <p:transition advTm="6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1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0189372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7" name="Visio" r:id="rId4" imgW="11332464" imgH="6508577" progId="Visio.Drawing.11">
                  <p:embed/>
                </p:oleObj>
              </mc:Choice>
              <mc:Fallback>
                <p:oleObj name="Visio" r:id="rId4" imgW="11332464" imgH="6508577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9569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9483"/>
    </mc:Choice>
    <mc:Fallback xmlns="">
      <p:transition advTm="1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2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069787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05" name="Visio" r:id="rId4" imgW="11332464" imgH="6076749" progId="Visio.Drawing.11">
                  <p:embed/>
                </p:oleObj>
              </mc:Choice>
              <mc:Fallback>
                <p:oleObj name="Visio" r:id="rId4" imgW="11332464" imgH="607674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94766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841"/>
    </mc:Choice>
    <mc:Fallback xmlns="">
      <p:transition advTm="10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系统实现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184679"/>
              </p:ext>
            </p:extLst>
          </p:nvPr>
        </p:nvGraphicFramePr>
        <p:xfrm>
          <a:off x="755576" y="2277046"/>
          <a:ext cx="7411460" cy="2736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52" name="Visio" r:id="rId4" imgW="5644490" imgH="2080661" progId="Visio.Drawing.11">
                  <p:embed/>
                </p:oleObj>
              </mc:Choice>
              <mc:Fallback>
                <p:oleObj name="Visio" r:id="rId4" imgW="5644490" imgH="2080661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277046"/>
                        <a:ext cx="7411460" cy="27361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08380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230">
        <p:fade/>
      </p:transition>
    </mc:Choice>
    <mc:Fallback xmlns="">
      <p:transition spd="med" advTm="342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服务器</a:t>
            </a:r>
            <a:r>
              <a:rPr lang="zh-CN" altLang="en-US" dirty="0"/>
              <a:t>端</a:t>
            </a:r>
            <a:r>
              <a:rPr lang="zh-CN" altLang="en-US" dirty="0" smtClean="0"/>
              <a:t>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06643"/>
              </p:ext>
            </p:extLst>
          </p:nvPr>
        </p:nvGraphicFramePr>
        <p:xfrm>
          <a:off x="1327880" y="1196751"/>
          <a:ext cx="6268456" cy="477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76" name="Visio" r:id="rId4" imgW="5082845" imgH="3873366" progId="Visio.Drawing.11">
                  <p:embed/>
                </p:oleObj>
              </mc:Choice>
              <mc:Fallback>
                <p:oleObj name="Visio" r:id="rId4" imgW="5082845" imgH="387336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7880" y="1196751"/>
                        <a:ext cx="6268456" cy="477299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85948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68">
        <p:fade/>
      </p:transition>
    </mc:Choice>
    <mc:Fallback xmlns="">
      <p:transition spd="med" advTm="154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背景介绍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室内导航需求增加</a:t>
            </a:r>
            <a:endParaRPr lang="zh-CN" altLang="en-US" dirty="0"/>
          </a:p>
          <a:p>
            <a:pPr lvl="1"/>
            <a:r>
              <a:rPr lang="zh-CN" altLang="en-US" dirty="0" smtClean="0"/>
              <a:t>室内容易迷路，浪费时间：路程上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36.8%</a:t>
            </a:r>
            <a:r>
              <a:rPr lang="zh-CN" altLang="en-US" dirty="0" smtClean="0"/>
              <a:t>，时间上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96%</a:t>
            </a:r>
          </a:p>
          <a:p>
            <a:pPr lvl="1"/>
            <a:r>
              <a:rPr lang="zh-CN" altLang="en-US" dirty="0" smtClean="0"/>
              <a:t>对视力残疾人，情况更糟糕：全球</a:t>
            </a:r>
            <a:r>
              <a:rPr lang="en-US" altLang="zh-CN" b="1" dirty="0" smtClean="0">
                <a:solidFill>
                  <a:srgbClr val="FF0000"/>
                </a:solidFill>
              </a:rPr>
              <a:t>2.85</a:t>
            </a:r>
            <a:r>
              <a:rPr lang="zh-CN" altLang="en-US" b="1" dirty="0" smtClean="0">
                <a:solidFill>
                  <a:srgbClr val="FF0000"/>
                </a:solidFill>
              </a:rPr>
              <a:t>亿</a:t>
            </a:r>
            <a:r>
              <a:rPr lang="zh-CN" altLang="en-US" dirty="0" smtClean="0"/>
              <a:t>，其中</a:t>
            </a:r>
            <a:r>
              <a:rPr lang="en-US" altLang="zh-CN" b="1" dirty="0" smtClean="0">
                <a:solidFill>
                  <a:srgbClr val="FF0000"/>
                </a:solidFill>
              </a:rPr>
              <a:t>3900</a:t>
            </a:r>
            <a:r>
              <a:rPr lang="zh-CN" altLang="en-US" b="1" dirty="0" smtClean="0">
                <a:solidFill>
                  <a:srgbClr val="FF0000"/>
                </a:solidFill>
              </a:rPr>
              <a:t>万</a:t>
            </a:r>
            <a:r>
              <a:rPr lang="zh-CN" altLang="en-US" dirty="0" smtClean="0"/>
              <a:t>盲人</a:t>
            </a:r>
            <a:endParaRPr lang="zh-CN" altLang="en-US" dirty="0"/>
          </a:p>
          <a:p>
            <a:r>
              <a:rPr lang="en-US" altLang="zh-CN" dirty="0" smtClean="0"/>
              <a:t>GPS</a:t>
            </a:r>
            <a:r>
              <a:rPr lang="zh-CN" altLang="en-US" dirty="0" smtClean="0"/>
              <a:t>无法应用到室内导航系统</a:t>
            </a:r>
            <a:endParaRPr lang="zh-CN" altLang="en-US" dirty="0"/>
          </a:p>
          <a:p>
            <a:pPr lvl="1"/>
            <a:r>
              <a:rPr lang="zh-CN" altLang="en-US" dirty="0" smtClean="0"/>
              <a:t>本身精度不足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不能提供高度信息</a:t>
            </a:r>
            <a:endParaRPr lang="en-US" altLang="zh-CN" dirty="0" smtClean="0"/>
          </a:p>
          <a:p>
            <a:pPr lvl="1"/>
            <a:r>
              <a:rPr lang="zh-CN" altLang="en-US" dirty="0"/>
              <a:t>在</a:t>
            </a:r>
            <a:r>
              <a:rPr lang="zh-CN" altLang="en-US" dirty="0" smtClean="0"/>
              <a:t>室内信号衰减</a:t>
            </a:r>
            <a:endParaRPr lang="zh-CN" altLang="en-US" dirty="0"/>
          </a:p>
          <a:p>
            <a:r>
              <a:rPr lang="zh-CN" altLang="en-US" dirty="0" smtClean="0"/>
              <a:t>现有室内导航系统针对性欠缺</a:t>
            </a:r>
            <a:endParaRPr lang="zh-CN" altLang="en-US" dirty="0"/>
          </a:p>
          <a:p>
            <a:pPr lvl="1"/>
            <a:r>
              <a:rPr lang="zh-CN" altLang="en-US" dirty="0" smtClean="0"/>
              <a:t>大都针对视力完好的人设计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未能深入分析视力残疾人的特殊需求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869">
        <p:fade/>
      </p:transition>
    </mc:Choice>
    <mc:Fallback xmlns="">
      <p:transition spd="med" advTm="50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383461"/>
              </p:ext>
            </p:extLst>
          </p:nvPr>
        </p:nvGraphicFramePr>
        <p:xfrm>
          <a:off x="946291" y="1417638"/>
          <a:ext cx="6866069" cy="408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00" name="Visio" r:id="rId4" imgW="5176723" imgH="3088506" progId="Visio.Drawing.11">
                  <p:embed/>
                </p:oleObj>
              </mc:Choice>
              <mc:Fallback>
                <p:oleObj name="Visio" r:id="rId4" imgW="5176723" imgH="308850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6291" y="1417638"/>
                        <a:ext cx="6866069" cy="40893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6890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864">
        <p:fade/>
      </p:transition>
    </mc:Choice>
    <mc:Fallback xmlns="">
      <p:transition spd="med" advTm="5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部署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【批量下载】IMG_20140102_165259等\IMG_20140102_170547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Desktop\IMG_20140102_164443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285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Desktop\【批量下载】IMG_20140102_165259等\IMG_20140102_164823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26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Desktop\【批量下载】IMG_20140102_165259等\IMG_20140102_170107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768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688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22">
        <p:fade/>
      </p:transition>
    </mc:Choice>
    <mc:Fallback xmlns="">
      <p:transition spd="med" advTm="240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客户端</a:t>
            </a:r>
            <a:r>
              <a:rPr lang="zh-CN" altLang="en-US" dirty="0"/>
              <a:t>展示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Screenshot_2014-01-02-23-54-5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AppData\Local\Microsoft\Windows\Temporary Internet Files\Content.Word\Screenshot_2014-01-05-14-32-15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50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AppData\Local\Microsoft\Windows\Temporary Internet Files\Content.Word\Screenshot_2014-01-05-14-33-33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66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AppData\Local\Microsoft\Windows\Temporary Internet Files\Content.Word\Screenshot_2014-01-05-14-41-11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2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32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819"/>
    </mc:Choice>
    <mc:Fallback xmlns="">
      <p:transition advTm="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评价结果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93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321" y="2033587"/>
            <a:ext cx="6621047" cy="3951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5348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819"/>
    </mc:Choice>
    <mc:Fallback xmlns="">
      <p:transition advTm="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9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提出了一种室内地图构建方法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基于盲人的空间认知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>
                <a:cs typeface="+mn-cs"/>
              </a:rPr>
              <a:t>提出了一种基于综合权值的最优路径计算方法</a:t>
            </a:r>
            <a:endParaRPr lang="en-US" altLang="zh-CN" sz="2400" dirty="0">
              <a:cs typeface="+mn-cs"/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综合考虑了影响</a:t>
            </a:r>
            <a:r>
              <a:rPr lang="zh-CN" altLang="en-US" dirty="0">
                <a:solidFill>
                  <a:srgbClr val="000000"/>
                </a:solidFill>
              </a:rPr>
              <a:t>视力</a:t>
            </a:r>
            <a:r>
              <a:rPr lang="zh-CN" altLang="en-US" dirty="0" smtClean="0">
                <a:solidFill>
                  <a:srgbClr val="000000"/>
                </a:solidFill>
              </a:rPr>
              <a:t>残疾人室内出行的各个因素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使用层次分析法确定了各因素权重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/>
              <a:t>在</a:t>
            </a:r>
            <a:r>
              <a:rPr lang="en-US" altLang="zh-CN" sz="2400" dirty="0" smtClean="0"/>
              <a:t>Android</a:t>
            </a:r>
            <a:r>
              <a:rPr lang="zh-CN" altLang="en-US" sz="2400" dirty="0" smtClean="0"/>
              <a:t>平台上做了系统的实现，并通过实验证明了系统的完整性、稳定性和有效性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3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0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379">
        <p:fade/>
      </p:transition>
    </mc:Choice>
    <mc:Fallback xmlns="">
      <p:transition spd="med" advTm="43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313" y="2493963"/>
            <a:ext cx="5040312" cy="1143000"/>
          </a:xfrm>
        </p:spPr>
        <p:txBody>
          <a:bodyPr/>
          <a:lstStyle/>
          <a:p>
            <a:r>
              <a:rPr lang="en-US" sz="5400" b="1" dirty="0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Thank You</a:t>
            </a:r>
            <a:r>
              <a:rPr lang="zh-CN" altLang="en-US" sz="5400" b="1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45"/>
    </mc:Choice>
    <mc:Fallback xmlns="">
      <p:transition spd="slow" advTm="1054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相关工作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图构建室内地图</a:t>
            </a:r>
            <a:endParaRPr lang="zh-CN" altLang="en-US" dirty="0"/>
          </a:p>
          <a:p>
            <a:pPr lvl="1"/>
            <a:r>
              <a:rPr lang="en-US" altLang="zh-CN" i="1" dirty="0" err="1" smtClean="0"/>
              <a:t>Gilliéron</a:t>
            </a:r>
            <a:r>
              <a:rPr lang="en-US" altLang="zh-CN" i="1" dirty="0" smtClean="0"/>
              <a:t> P-Y, </a:t>
            </a:r>
            <a:r>
              <a:rPr lang="en-US" altLang="zh-CN" i="1" dirty="0" err="1" smtClean="0"/>
              <a:t>Merminod</a:t>
            </a:r>
            <a:r>
              <a:rPr lang="en-US" altLang="zh-CN" i="1" dirty="0" smtClean="0"/>
              <a:t> B. Personal navigation system for indoor applications[C]. 11th IAIN world congress, 2003 : 21-24. </a:t>
            </a:r>
          </a:p>
          <a:p>
            <a:pPr lvl="1"/>
            <a:r>
              <a:rPr lang="en-US" altLang="zh-CN" i="1" dirty="0" err="1" smtClean="0"/>
              <a:t>Miu</a:t>
            </a:r>
            <a:r>
              <a:rPr lang="en-US" altLang="zh-CN" i="1" dirty="0" smtClean="0"/>
              <a:t> A K L. Design and implementation of an indoor mobile navigation system[D].  </a:t>
            </a:r>
            <a:r>
              <a:rPr lang="en-US" altLang="zh-CN" i="1" dirty="0" err="1" smtClean="0"/>
              <a:t>Citeseer</a:t>
            </a:r>
            <a:r>
              <a:rPr lang="en-US" altLang="zh-CN" i="1" dirty="0" smtClean="0"/>
              <a:t>, 2002. </a:t>
            </a:r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NFC</a:t>
            </a:r>
            <a:r>
              <a:rPr lang="zh-CN" altLang="en-US" dirty="0" smtClean="0"/>
              <a:t>进行室内导航</a:t>
            </a:r>
            <a:endParaRPr lang="en-US" altLang="zh-CN" dirty="0" smtClean="0"/>
          </a:p>
          <a:p>
            <a:pPr lvl="1"/>
            <a:r>
              <a:rPr lang="en-US" altLang="zh-CN" i="1" dirty="0" err="1" smtClean="0"/>
              <a:t>Ozdenizci</a:t>
            </a:r>
            <a:r>
              <a:rPr lang="en-US" altLang="zh-CN" i="1" dirty="0" smtClean="0"/>
              <a:t> B, Ok K, </a:t>
            </a:r>
            <a:r>
              <a:rPr lang="en-US" altLang="zh-CN" i="1" dirty="0" err="1" smtClean="0"/>
              <a:t>Coskun</a:t>
            </a:r>
            <a:r>
              <a:rPr lang="en-US" altLang="zh-CN" i="1" dirty="0" smtClean="0"/>
              <a:t> V, </a:t>
            </a:r>
            <a:r>
              <a:rPr lang="en-US" altLang="zh-CN" i="1" dirty="0" err="1" smtClean="0"/>
              <a:t>Aydin</a:t>
            </a:r>
            <a:r>
              <a:rPr lang="en-US" altLang="zh-CN" i="1" dirty="0" smtClean="0"/>
              <a:t> M N. Development of an indoor navigation system using NFC technology[C]. Information and Computing (ICIC), 2011 Fourth International Conference on, 2011 : 11-14.</a:t>
            </a:r>
            <a:endParaRPr lang="zh-CN" altLang="en-US" i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14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6451">
        <p:fade/>
      </p:transition>
    </mc:Choice>
    <mc:Fallback xmlns="">
      <p:transition spd="med" advTm="66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内容提要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节点标注与路径建立</a:t>
            </a:r>
            <a:endParaRPr lang="zh-CN" altLang="en-US" dirty="0"/>
          </a:p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影响视力残疾人室内出行的主要因素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使用层次分析法确定各因素权值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>
                <a:cs typeface="+mn-cs"/>
              </a:rPr>
              <a:t>系统实现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/>
              <a:t>总结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2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0799891"/>
      </p:ext>
    </p:extLst>
  </p:cSld>
  <p:clrMapOvr>
    <a:masterClrMapping/>
  </p:clrMapOvr>
  <p:transition advTm="25890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模型到拓扑模型的转换</a:t>
            </a:r>
            <a:endParaRPr lang="zh-CN" altLang="en-US" dirty="0"/>
          </a:p>
        </p:txBody>
      </p:sp>
      <p:pic>
        <p:nvPicPr>
          <p:cNvPr id="23557" name="Picture 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65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8" name="Picture 6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024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右箭头 1"/>
          <p:cNvSpPr/>
          <p:nvPr/>
        </p:nvSpPr>
        <p:spPr>
          <a:xfrm>
            <a:off x="4106646" y="3604456"/>
            <a:ext cx="864096" cy="350912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9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588">
        <p:fade/>
      </p:transition>
    </mc:Choice>
    <mc:Fallback xmlns="">
      <p:transition spd="med" advTm="21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5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128393"/>
              </p:ext>
            </p:extLst>
          </p:nvPr>
        </p:nvGraphicFramePr>
        <p:xfrm>
          <a:off x="468534" y="1417638"/>
          <a:ext cx="8135914" cy="460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7" name="Visio" r:id="rId5" imgW="11332464" imgH="6148538" progId="Visio.Drawing.11">
                  <p:embed/>
                </p:oleObj>
              </mc:Choice>
              <mc:Fallback>
                <p:oleObj name="Visio" r:id="rId5" imgW="11332464" imgH="61485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34" y="1417638"/>
                        <a:ext cx="8135914" cy="4603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502237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8" name="Visio" r:id="rId7" imgW="11332464" imgH="6148538" progId="Visio.Drawing.11">
                  <p:embed/>
                </p:oleObj>
              </mc:Choice>
              <mc:Fallback>
                <p:oleObj name="Visio" r:id="rId7" imgW="11332464" imgH="6148538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198590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39" name="Visio" r:id="rId9" imgW="11332464" imgH="6148538" progId="Visio.Drawing.11">
                  <p:embed/>
                </p:oleObj>
              </mc:Choice>
              <mc:Fallback>
                <p:oleObj name="Visio" r:id="rId9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551774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40" name="Visio" r:id="rId11" imgW="11332464" imgH="6148538" progId="Visio.Drawing.11">
                  <p:embed/>
                </p:oleObj>
              </mc:Choice>
              <mc:Fallback>
                <p:oleObj name="Visio" r:id="rId11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4948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58">
        <p:fade/>
      </p:transition>
    </mc:Choice>
    <mc:Fallback xmlns="">
      <p:transition spd="med" advTm="9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基于盲人空间认知的室内地图建模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盲人的空间认知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习惯沿着墙走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偏爱直角、直线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358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711">
        <p:fade/>
      </p:transition>
    </mc:Choice>
    <mc:Fallback xmlns="">
      <p:transition spd="med" advTm="137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节点标注</a:t>
            </a:r>
            <a:endParaRPr lang="zh-CN" altLang="en-US" dirty="0"/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645494"/>
              </p:ext>
            </p:extLst>
          </p:nvPr>
        </p:nvGraphicFramePr>
        <p:xfrm>
          <a:off x="827584" y="2055904"/>
          <a:ext cx="7344816" cy="396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91" name="Visio" r:id="rId4" imgW="11332464" imgH="6148538" progId="Visio.Drawing.11">
                  <p:embed/>
                </p:oleObj>
              </mc:Choice>
              <mc:Fallback>
                <p:oleObj name="Visio" r:id="rId4" imgW="11332464" imgH="6148538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55904"/>
                        <a:ext cx="7344816" cy="39653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639005"/>
              </p:ext>
            </p:extLst>
          </p:nvPr>
        </p:nvGraphicFramePr>
        <p:xfrm>
          <a:off x="827584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92" name="Visio" r:id="rId6" imgW="11332464" imgH="6148538" progId="Visio.Drawing.11">
                  <p:embed/>
                </p:oleObj>
              </mc:Choice>
              <mc:Fallback>
                <p:oleObj name="Visio" r:id="rId6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016043"/>
              </p:ext>
            </p:extLst>
          </p:nvPr>
        </p:nvGraphicFramePr>
        <p:xfrm>
          <a:off x="827038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93" name="Visio" r:id="rId8" imgW="11332464" imgH="6148538" progId="Visio.Drawing.11">
                  <p:embed/>
                </p:oleObj>
              </mc:Choice>
              <mc:Fallback>
                <p:oleObj name="Visio" r:id="rId8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38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4974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952"/>
    </mc:Choice>
    <mc:Fallback xmlns="">
      <p:transition advTm="4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节点数</a:t>
            </a:r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714204"/>
              </p:ext>
            </p:extLst>
          </p:nvPr>
        </p:nvGraphicFramePr>
        <p:xfrm>
          <a:off x="827584" y="2775984"/>
          <a:ext cx="7344816" cy="396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4" name="Visio" r:id="rId4" imgW="11332464" imgH="6148538" progId="Visio.Drawing.11">
                  <p:embed/>
                </p:oleObj>
              </mc:Choice>
              <mc:Fallback>
                <p:oleObj name="Visio" r:id="rId4" imgW="11332464" imgH="61485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775984"/>
                        <a:ext cx="7344816" cy="39653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763688" y="2132856"/>
                <a:ext cx="5112568" cy="578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/>
                        </a:rPr>
                        <m:t>𝑇</m:t>
                      </m:r>
                      <m:r>
                        <a:rPr lang="en-US" altLang="zh-CN" sz="2800" i="1" smtClean="0">
                          <a:latin typeface="Cambria Math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/>
                            </a:rPr>
                            <m:t>𝑁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+2</m:t>
                          </m:r>
                          <m:d>
                            <m:dPr>
                              <m:ctrlPr>
                                <a:rPr lang="en-US" altLang="zh-CN" sz="2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𝑘𝑁</m:t>
                              </m:r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𝑀</m:t>
                              </m:r>
                            </m:e>
                          </m:d>
                        </m:e>
                      </m:d>
                      <m:r>
                        <a:rPr lang="en-US" altLang="zh-CN" sz="2800" b="0" i="1" smtClean="0">
                          <a:latin typeface="Cambria Math"/>
                        </a:rPr>
                        <m:t>+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𝐸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3688" y="2132856"/>
                <a:ext cx="5112568" cy="57868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475656" y="2130235"/>
                <a:ext cx="6048672" cy="578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3</m:t>
                      </m:r>
                      <m:d>
                        <m:dPr>
                          <m:ctrlPr>
                            <a:rPr lang="en-US" altLang="zh-CN" sz="28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12+2</m:t>
                          </m:r>
                          <m:d>
                            <m:dPr>
                              <m:ctrlP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2.75</m:t>
                              </m:r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  <a:ea typeface="Cambria Math"/>
                                </a:rPr>
                                <m:t>×12</m:t>
                              </m:r>
                              <m:r>
                                <a:rPr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+4</m:t>
                              </m:r>
                            </m:e>
                          </m:d>
                        </m:e>
                      </m:d>
                      <m:r>
                        <a:rPr lang="en-US" altLang="zh-CN" sz="2800" b="0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+1=259</m:t>
                      </m:r>
                    </m:oMath>
                  </m:oMathPara>
                </a14:m>
                <a:endParaRPr lang="zh-CN" altLang="en-US" sz="2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130235"/>
                <a:ext cx="6048672" cy="578685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2"/>
    </p:custDataLst>
    <p:extLst>
      <p:ext uri="{BB962C8B-B14F-4D97-AF65-F5344CB8AC3E}">
        <p14:creationId xmlns:p14="http://schemas.microsoft.com/office/powerpoint/2010/main" val="257726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7952"/>
    </mc:Choice>
    <mc:Fallback xmlns="">
      <p:transition advTm="4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8" grpId="0"/>
      <p:bldP spid="8" grpId="1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1.7|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3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2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6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9.7|13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1.4|2.3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4|1.7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8.5|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8.5|9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"/>
</p:tagLst>
</file>

<file path=ppt/theme/theme1.xml><?xml version="1.0" encoding="utf-8"?>
<a:theme xmlns:a="http://schemas.openxmlformats.org/drawingml/2006/main" name="硕士研究生毕业论文答辩">
  <a:themeElements>
    <a:clrScheme name="MMG评奖评优PPT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MG评奖评优PPT模板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模板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MG评奖评优PPT结尾">
  <a:themeElements>
    <a:clrScheme name="MMG评奖评优PPT结尾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G评奖评优PPT结尾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结尾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</TotalTime>
  <Pages>0</Pages>
  <Words>625</Words>
  <Characters>0</Characters>
  <Application>Microsoft Office PowerPoint</Application>
  <DocSecurity>0</DocSecurity>
  <PresentationFormat>全屏显示(4:3)</PresentationFormat>
  <Lines>0</Lines>
  <Paragraphs>90</Paragraphs>
  <Slides>25</Slides>
  <Notes>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8" baseType="lpstr">
      <vt:lpstr>硕士研究生毕业论文答辩</vt:lpstr>
      <vt:lpstr>MMG评奖评优PPT结尾</vt:lpstr>
      <vt:lpstr>Visio</vt:lpstr>
      <vt:lpstr>面向视力残疾人的 室内导航系统的研究与实现</vt:lpstr>
      <vt:lpstr>背景介绍</vt:lpstr>
      <vt:lpstr>相关工作</vt:lpstr>
      <vt:lpstr>内容提要</vt:lpstr>
      <vt:lpstr>基于拓扑模型的室内地图构建</vt:lpstr>
      <vt:lpstr>CAD关键元素提取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系统实现</vt:lpstr>
      <vt:lpstr>服务器端架构</vt:lpstr>
      <vt:lpstr>客户端架构</vt:lpstr>
      <vt:lpstr>系统展示</vt:lpstr>
      <vt:lpstr>系统展示</vt:lpstr>
      <vt:lpstr>系统展示</vt:lpstr>
      <vt:lpstr>总结</vt:lpstr>
      <vt:lpstr>Thank You！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硕士研究生毕业论文答辩</dc:title>
  <dc:creator>LvtonSmith</dc:creator>
  <cp:lastModifiedBy>azure</cp:lastModifiedBy>
  <cp:revision>118</cp:revision>
  <dcterms:created xsi:type="dcterms:W3CDTF">2013-01-10T08:43:31Z</dcterms:created>
  <dcterms:modified xsi:type="dcterms:W3CDTF">2014-03-06T14:50:31Z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2052-8.1.0.3526</vt:lpwstr>
  </property>
</Properties>
</file>

<file path=docProps/thumbnail.jpeg>
</file>